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Poppi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C/FhW+MwjFDnVREZfkvEYlt90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3" name="Google Shape;20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5" name="Google Shape;215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9" name="Google Shape;229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1" name="Google Shape;251;p1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3" name="Google Shape;263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" name="Google Shape;97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" name="Google Shape;110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3" name="Google Shape;123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4" name="Google Shape;134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58" name="Google Shape;158;p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0" name="Google Shape;170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3" name="Google Shape;19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22"/>
          </a:xfrm>
          <a:custGeom>
            <a:rect b="b" l="l" r="r" t="t"/>
            <a:pathLst>
              <a:path extrusionOk="0" h="10287022" w="18288000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GRADIENT DESCENT &amp; OPTIMIZATION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1673547" y="2465302"/>
            <a:ext cx="15943385" cy="5770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algorithm of Gradient descent is therefore: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Guess an initial value of the parameter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Evaluate the function you want to minimize at that point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Compute the gradient of the function at that point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Shift the parameter value in the direction of decreasing gradient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5. Repeat process until convergence criteria is met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14347667" y="-7700543"/>
            <a:ext cx="11773151" cy="23280450"/>
          </a:xfrm>
          <a:custGeom>
            <a:rect b="b" l="l" r="r" t="t"/>
            <a:pathLst>
              <a:path extrusionOk="0" h="12744669" w="6445103">
                <a:moveTo>
                  <a:pt x="4833827" y="0"/>
                </a:moveTo>
                <a:lnTo>
                  <a:pt x="1611276" y="0"/>
                </a:lnTo>
                <a:lnTo>
                  <a:pt x="0" y="6372334"/>
                </a:lnTo>
                <a:lnTo>
                  <a:pt x="1611276" y="12744669"/>
                </a:lnTo>
                <a:lnTo>
                  <a:pt x="4833828" y="12744669"/>
                </a:lnTo>
                <a:lnTo>
                  <a:pt x="6445103" y="637233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1821" r="-8182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2209712" y="6589284"/>
            <a:ext cx="13607264" cy="1241242"/>
          </a:xfrm>
          <a:custGeom>
            <a:rect b="b" l="l" r="r" t="t"/>
            <a:pathLst>
              <a:path extrusionOk="0" h="1356487" w="14870649">
                <a:moveTo>
                  <a:pt x="0" y="0"/>
                </a:moveTo>
                <a:lnTo>
                  <a:pt x="14870649" y="0"/>
                </a:lnTo>
                <a:lnTo>
                  <a:pt x="14870649" y="1356487"/>
                </a:lnTo>
                <a:lnTo>
                  <a:pt x="0" y="135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2519" l="0" r="0" t="-4052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2816475" y="8443323"/>
            <a:ext cx="12393742" cy="1130546"/>
          </a:xfrm>
          <a:custGeom>
            <a:rect b="b" l="l" r="r" t="t"/>
            <a:pathLst>
              <a:path extrusionOk="0" h="1356487" w="14870649">
                <a:moveTo>
                  <a:pt x="0" y="0"/>
                </a:moveTo>
                <a:lnTo>
                  <a:pt x="14870649" y="0"/>
                </a:lnTo>
                <a:lnTo>
                  <a:pt x="14870649" y="1356487"/>
                </a:lnTo>
                <a:lnTo>
                  <a:pt x="0" y="135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7909" l="0" r="0" t="-5798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1524000" y="2465302"/>
            <a:ext cx="14978739" cy="3473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  <a:endParaRPr/>
          </a:p>
        </p:txBody>
      </p:sp>
      <p:sp>
        <p:nvSpPr>
          <p:cNvPr id="225" name="Google Shape;225;p11"/>
          <p:cNvSpPr txBox="1"/>
          <p:nvPr/>
        </p:nvSpPr>
        <p:spPr>
          <a:xfrm>
            <a:off x="1524000" y="7782477"/>
            <a:ext cx="14599880" cy="45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2129244" y="6114277"/>
            <a:ext cx="12010451" cy="1095582"/>
          </a:xfrm>
          <a:custGeom>
            <a:rect b="b" l="l" r="r" t="t"/>
            <a:pathLst>
              <a:path extrusionOk="0" h="1356487" w="14870649">
                <a:moveTo>
                  <a:pt x="0" y="0"/>
                </a:moveTo>
                <a:lnTo>
                  <a:pt x="14870649" y="0"/>
                </a:lnTo>
                <a:lnTo>
                  <a:pt x="14870649" y="1356487"/>
                </a:lnTo>
                <a:lnTo>
                  <a:pt x="0" y="135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2519" l="0" r="0" t="-4052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2664803" y="7750744"/>
            <a:ext cx="10939337" cy="997876"/>
          </a:xfrm>
          <a:custGeom>
            <a:rect b="b" l="l" r="r" t="t"/>
            <a:pathLst>
              <a:path extrusionOk="0" h="1356487" w="14870649">
                <a:moveTo>
                  <a:pt x="0" y="0"/>
                </a:moveTo>
                <a:lnTo>
                  <a:pt x="14870649" y="0"/>
                </a:lnTo>
                <a:lnTo>
                  <a:pt x="14870649" y="1356487"/>
                </a:lnTo>
                <a:lnTo>
                  <a:pt x="0" y="135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7909" l="0" r="0" t="-57989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  <a:endParaRPr/>
          </a:p>
        </p:txBody>
      </p:sp>
      <p:sp>
        <p:nvSpPr>
          <p:cNvPr id="238" name="Google Shape;238;p12"/>
          <p:cNvSpPr txBox="1"/>
          <p:nvPr/>
        </p:nvSpPr>
        <p:spPr>
          <a:xfrm>
            <a:off x="1524000" y="2474827"/>
            <a:ext cx="13220984" cy="3064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  <a:endParaRPr/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  <a:endParaRPr/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  <a:endParaRPr/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  <a:endParaRPr/>
          </a:p>
        </p:txBody>
      </p:sp>
      <p:sp>
        <p:nvSpPr>
          <p:cNvPr id="239" name="Google Shape;239;p12"/>
          <p:cNvSpPr txBox="1"/>
          <p:nvPr/>
        </p:nvSpPr>
        <p:spPr>
          <a:xfrm>
            <a:off x="1524000" y="7168031"/>
            <a:ext cx="12886585" cy="39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  <a:endParaRPr/>
          </a:p>
        </p:txBody>
      </p:sp>
      <p:grpSp>
        <p:nvGrpSpPr>
          <p:cNvPr id="240" name="Google Shape;240;p12"/>
          <p:cNvGrpSpPr/>
          <p:nvPr/>
        </p:nvGrpSpPr>
        <p:grpSpPr>
          <a:xfrm>
            <a:off x="11919589" y="5691294"/>
            <a:ext cx="4972726" cy="1708771"/>
            <a:chOff x="0" y="-95250"/>
            <a:chExt cx="1309689" cy="450046"/>
          </a:xfrm>
        </p:grpSpPr>
        <p:sp>
          <p:nvSpPr>
            <p:cNvPr id="241" name="Google Shape;241;p12"/>
            <p:cNvSpPr/>
            <p:nvPr/>
          </p:nvSpPr>
          <p:spPr>
            <a:xfrm>
              <a:off x="0" y="0"/>
              <a:ext cx="1309689" cy="354796"/>
            </a:xfrm>
            <a:custGeom>
              <a:rect b="b" l="l" r="r" t="t"/>
              <a:pathLst>
                <a:path extrusionOk="0" h="354796" w="1309689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2DC5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2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2"/>
          <p:cNvSpPr txBox="1"/>
          <p:nvPr/>
        </p:nvSpPr>
        <p:spPr>
          <a:xfrm>
            <a:off x="12146009" y="6124722"/>
            <a:ext cx="5113291" cy="11599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is the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defines how big a jump we will give in the optimization parameter.</a:t>
            </a:r>
            <a:endParaRPr/>
          </a:p>
        </p:txBody>
      </p:sp>
      <p:grpSp>
        <p:nvGrpSpPr>
          <p:cNvPr id="244" name="Google Shape;244;p12"/>
          <p:cNvGrpSpPr/>
          <p:nvPr/>
        </p:nvGrpSpPr>
        <p:grpSpPr>
          <a:xfrm>
            <a:off x="11919589" y="7389091"/>
            <a:ext cx="4972726" cy="1708771"/>
            <a:chOff x="0" y="-95250"/>
            <a:chExt cx="1309689" cy="450046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1309689" cy="354796"/>
            </a:xfrm>
            <a:custGeom>
              <a:rect b="b" l="l" r="r" t="t"/>
              <a:pathLst>
                <a:path extrusionOk="0" h="354796" w="1309689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2DC5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2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12"/>
          <p:cNvSpPr txBox="1"/>
          <p:nvPr/>
        </p:nvSpPr>
        <p:spPr>
          <a:xfrm>
            <a:off x="12146009" y="7811819"/>
            <a:ext cx="4446387" cy="1158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 Type Question: What are the consequences of a large/small value of a?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/>
          <p:nvPr/>
        </p:nvSpPr>
        <p:spPr>
          <a:xfrm>
            <a:off x="0" y="-381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4648200" y="6438900"/>
            <a:ext cx="7641997" cy="3618053"/>
          </a:xfrm>
          <a:custGeom>
            <a:rect b="b" l="l" r="r" t="t"/>
            <a:pathLst>
              <a:path extrusionOk="0" h="5602224" w="11550650">
                <a:moveTo>
                  <a:pt x="0" y="0"/>
                </a:moveTo>
                <a:lnTo>
                  <a:pt x="11550650" y="0"/>
                </a:lnTo>
                <a:lnTo>
                  <a:pt x="11550650" y="5602224"/>
                </a:lnTo>
                <a:lnTo>
                  <a:pt x="0" y="5602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" l="0" r="0" t="-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4909841" y="2833090"/>
            <a:ext cx="7118751" cy="3375723"/>
          </a:xfrm>
          <a:custGeom>
            <a:rect b="b" l="l" r="r" t="t"/>
            <a:pathLst>
              <a:path extrusionOk="0" h="4681601" w="9872599">
                <a:moveTo>
                  <a:pt x="0" y="0"/>
                </a:moveTo>
                <a:lnTo>
                  <a:pt x="9872599" y="0"/>
                </a:lnTo>
                <a:lnTo>
                  <a:pt x="9872599" y="4681601"/>
                </a:lnTo>
                <a:lnTo>
                  <a:pt x="0" y="4681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  <a:endParaRPr/>
          </a:p>
        </p:txBody>
      </p:sp>
      <p:sp>
        <p:nvSpPr>
          <p:cNvPr id="270" name="Google Shape;270;p15"/>
          <p:cNvSpPr txBox="1"/>
          <p:nvPr/>
        </p:nvSpPr>
        <p:spPr>
          <a:xfrm>
            <a:off x="1524000" y="2465302"/>
            <a:ext cx="14978739" cy="216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cost function has to be such that it will receive a prediction and the real value of a label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then return a quantity that the error of a model in performing the predictions.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example of a Loss function can be that used in linear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 known as the squared error.</a:t>
            </a: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1261714" y="5143500"/>
            <a:ext cx="15503341" cy="1891725"/>
          </a:xfrm>
          <a:custGeom>
            <a:rect b="b" l="l" r="r" t="t"/>
            <a:pathLst>
              <a:path extrusionOk="0" h="1946931" w="15955772">
                <a:moveTo>
                  <a:pt x="0" y="0"/>
                </a:moveTo>
                <a:lnTo>
                  <a:pt x="15955772" y="0"/>
                </a:lnTo>
                <a:lnTo>
                  <a:pt x="15955772" y="1946931"/>
                </a:lnTo>
                <a:lnTo>
                  <a:pt x="0" y="1946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3115" l="0" r="0" t="-18114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5"/>
          <p:cNvSpPr txBox="1"/>
          <p:nvPr/>
        </p:nvSpPr>
        <p:spPr>
          <a:xfrm>
            <a:off x="2321586" y="6958970"/>
            <a:ext cx="2341992" cy="216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function above will</a:t>
            </a:r>
            <a:endParaRPr/>
          </a:p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 the result of our</a:t>
            </a:r>
            <a:endParaRPr/>
          </a:p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trained model</a:t>
            </a:r>
            <a:endParaRPr/>
          </a:p>
        </p:txBody>
      </p:sp>
      <p:sp>
        <p:nvSpPr>
          <p:cNvPr id="273" name="Google Shape;273;p15"/>
          <p:cNvSpPr txBox="1"/>
          <p:nvPr/>
        </p:nvSpPr>
        <p:spPr>
          <a:xfrm>
            <a:off x="6387140" y="6958970"/>
            <a:ext cx="2341992" cy="173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this be the real</a:t>
            </a:r>
            <a:endParaRPr/>
          </a:p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 of a given label</a:t>
            </a:r>
            <a:endParaRPr/>
          </a:p>
        </p:txBody>
      </p:sp>
      <p:sp>
        <p:nvSpPr>
          <p:cNvPr id="274" name="Google Shape;274;p15"/>
          <p:cNvSpPr txBox="1"/>
          <p:nvPr/>
        </p:nvSpPr>
        <p:spPr>
          <a:xfrm>
            <a:off x="12720829" y="6772830"/>
            <a:ext cx="2341992" cy="173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we have n</a:t>
            </a:r>
            <a:endParaRPr/>
          </a:p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points over which</a:t>
            </a:r>
            <a:endParaRPr/>
          </a:p>
          <a:p>
            <a:pPr indent="0" lvl="0" marL="0" marR="0" rtl="0" algn="ctr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train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9144000" y="0"/>
            <a:ext cx="9144000" cy="10287000"/>
          </a:xfrm>
          <a:custGeom>
            <a:rect b="b" l="l" r="r" t="t"/>
            <a:pathLst>
              <a:path extrusionOk="0"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033" r="-459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524000" y="2465302"/>
            <a:ext cx="15943385" cy="210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Gradient Descent Algorithm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0" y="10008582"/>
            <a:ext cx="18288000" cy="278417"/>
          </a:xfrm>
          <a:custGeom>
            <a:rect b="b" l="l" r="r" t="t"/>
            <a:pathLst>
              <a:path extrusionOk="0" h="7323225" w="24384000">
                <a:moveTo>
                  <a:pt x="0" y="0"/>
                </a:moveTo>
                <a:lnTo>
                  <a:pt x="24384000" y="0"/>
                </a:lnTo>
                <a:lnTo>
                  <a:pt x="24384000" y="7323225"/>
                </a:lnTo>
                <a:lnTo>
                  <a:pt x="0" y="7323225"/>
                </a:lnTo>
                <a:close/>
              </a:path>
            </a:pathLst>
          </a:custGeom>
          <a:solidFill>
            <a:srgbClr val="2DC5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034394" y="5073013"/>
            <a:ext cx="10219182" cy="4935569"/>
          </a:xfrm>
          <a:custGeom>
            <a:rect b="b" l="l" r="r" t="t"/>
            <a:pathLst>
              <a:path extrusionOk="0" h="6580759" w="13625576">
                <a:moveTo>
                  <a:pt x="0" y="0"/>
                </a:moveTo>
                <a:lnTo>
                  <a:pt x="13625576" y="0"/>
                </a:lnTo>
                <a:lnTo>
                  <a:pt x="13625576" y="6580759"/>
                </a:lnTo>
                <a:lnTo>
                  <a:pt x="0" y="658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524000" y="3268028"/>
            <a:ext cx="7778545" cy="3674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Gradient Descent Algorithm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524000" y="1347937"/>
            <a:ext cx="8975978" cy="147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9808792" y="0"/>
            <a:ext cx="9168411" cy="10287000"/>
          </a:xfrm>
          <a:custGeom>
            <a:rect b="b" l="l" r="r" t="t"/>
            <a:pathLst>
              <a:path extrusionOk="0" h="13716000" w="12224548">
                <a:moveTo>
                  <a:pt x="0" y="0"/>
                </a:moveTo>
                <a:lnTo>
                  <a:pt x="12224548" y="0"/>
                </a:lnTo>
                <a:lnTo>
                  <a:pt x="122245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0499978" y="2340332"/>
            <a:ext cx="7255231" cy="5606381"/>
          </a:xfrm>
          <a:custGeom>
            <a:rect b="b" l="l" r="r" t="t"/>
            <a:pathLst>
              <a:path extrusionOk="0" h="6888861" w="8914892">
                <a:moveTo>
                  <a:pt x="0" y="0"/>
                </a:moveTo>
                <a:lnTo>
                  <a:pt x="8914892" y="0"/>
                </a:lnTo>
                <a:lnTo>
                  <a:pt x="8914892" y="6888861"/>
                </a:lnTo>
                <a:lnTo>
                  <a:pt x="0" y="6888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where is the advantage?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where is the advantage?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3907371" y="3396846"/>
            <a:ext cx="10473289" cy="6494446"/>
          </a:xfrm>
          <a:custGeom>
            <a:rect b="b" l="l" r="r" t="t"/>
            <a:pathLst>
              <a:path extrusionOk="0" h="7750556" w="12498959">
                <a:moveTo>
                  <a:pt x="0" y="0"/>
                </a:moveTo>
                <a:lnTo>
                  <a:pt x="12498959" y="0"/>
                </a:lnTo>
                <a:lnTo>
                  <a:pt x="12498959" y="7750556"/>
                </a:lnTo>
                <a:lnTo>
                  <a:pt x="0" y="7750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3814289" y="3396846"/>
            <a:ext cx="10659421" cy="6611891"/>
          </a:xfrm>
          <a:custGeom>
            <a:rect b="b" l="l" r="r" t="t"/>
            <a:pathLst>
              <a:path extrusionOk="0" h="6611891" w="10659421">
                <a:moveTo>
                  <a:pt x="0" y="0"/>
                </a:moveTo>
                <a:lnTo>
                  <a:pt x="10659422" y="0"/>
                </a:lnTo>
                <a:lnTo>
                  <a:pt x="10659422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But where is the advantage?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1105327" y="3506323"/>
            <a:ext cx="8077655" cy="4453397"/>
          </a:xfrm>
          <a:custGeom>
            <a:rect b="b" l="l" r="r" t="t"/>
            <a:pathLst>
              <a:path extrusionOk="0" h="4453397" w="8077655">
                <a:moveTo>
                  <a:pt x="0" y="0"/>
                </a:moveTo>
                <a:lnTo>
                  <a:pt x="8077655" y="0"/>
                </a:lnTo>
                <a:lnTo>
                  <a:pt x="8077655" y="4453396"/>
                </a:lnTo>
                <a:lnTo>
                  <a:pt x="0" y="4453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7111" l="-37563" r="-28704" t="-310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287000" y="2251076"/>
            <a:ext cx="6588905" cy="6687987"/>
          </a:xfrm>
          <a:custGeom>
            <a:rect b="b" l="l" r="r" t="t"/>
            <a:pathLst>
              <a:path extrusionOk="0" h="6687987" w="6588905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10134600" y="2252106"/>
            <a:ext cx="6588905" cy="6687987"/>
          </a:xfrm>
          <a:custGeom>
            <a:rect b="b" l="l" r="r" t="t"/>
            <a:pathLst>
              <a:path extrusionOk="0" h="6687987" w="6588905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2625588" y="4203379"/>
            <a:ext cx="803465" cy="2502295"/>
          </a:xfrm>
          <a:custGeom>
            <a:rect b="b" l="l" r="r" t="t"/>
            <a:pathLst>
              <a:path extrusionOk="0" h="2502295" w="803465">
                <a:moveTo>
                  <a:pt x="0" y="0"/>
                </a:moveTo>
                <a:lnTo>
                  <a:pt x="803465" y="0"/>
                </a:lnTo>
                <a:lnTo>
                  <a:pt x="803465" y="2502296"/>
                </a:lnTo>
                <a:lnTo>
                  <a:pt x="0" y="2502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9290" l="-310004" r="-410004" t="-779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11851072" y="6430002"/>
            <a:ext cx="1577981" cy="551345"/>
          </a:xfrm>
          <a:custGeom>
            <a:rect b="b" l="l" r="r" t="t"/>
            <a:pathLst>
              <a:path extrusionOk="0" h="551345" w="1577981">
                <a:moveTo>
                  <a:pt x="0" y="0"/>
                </a:moveTo>
                <a:lnTo>
                  <a:pt x="1577981" y="0"/>
                </a:lnTo>
                <a:lnTo>
                  <a:pt x="1577981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55955" l="-108768" r="-208768" t="-7570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12426994" y="6981347"/>
            <a:ext cx="1002059" cy="979402"/>
          </a:xfrm>
          <a:custGeom>
            <a:rect b="b" l="l" r="r" t="t"/>
            <a:pathLst>
              <a:path extrusionOk="0" h="979402" w="1002059">
                <a:moveTo>
                  <a:pt x="0" y="0"/>
                </a:moveTo>
                <a:lnTo>
                  <a:pt x="1002059" y="0"/>
                </a:lnTo>
                <a:lnTo>
                  <a:pt x="1002059" y="979402"/>
                </a:lnTo>
                <a:lnTo>
                  <a:pt x="0" y="9794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00368" l="-228752" r="-328752" t="-48241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11851072" y="3786337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11851072" y="4933169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0850010" y="5967768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15806760" y="4966890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5" y="0"/>
                </a:lnTo>
                <a:lnTo>
                  <a:pt x="350855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15123447" y="5878658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14461740" y="6243440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13945397" y="6519113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5298875" y="6981347"/>
            <a:ext cx="350856" cy="551345"/>
          </a:xfrm>
          <a:custGeom>
            <a:rect b="b" l="l" r="r" t="t"/>
            <a:pathLst>
              <a:path extrusionOk="0" h="551345" w="350856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5967" y="3356141"/>
            <a:ext cx="8986233" cy="453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E3F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1524000" y="2852647"/>
            <a:ext cx="12020169" cy="6761321"/>
          </a:xfrm>
          <a:custGeom>
            <a:rect b="b" l="l" r="r" t="t"/>
            <a:pathLst>
              <a:path extrusionOk="0" h="9015095" w="16026892">
                <a:moveTo>
                  <a:pt x="0" y="0"/>
                </a:moveTo>
                <a:lnTo>
                  <a:pt x="16026892" y="0"/>
                </a:lnTo>
                <a:lnTo>
                  <a:pt x="16026892" y="9015095"/>
                </a:lnTo>
                <a:lnTo>
                  <a:pt x="0" y="9015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